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oto Sans T Chinese Bold" panose="02020500000000000000" charset="-120"/>
      <p:regular r:id="rId23"/>
    </p:embeddedFont>
    <p:embeddedFont>
      <p:font typeface="DM Sans" pitchFamily="2" charset="0"/>
      <p:regular r:id="rId24"/>
    </p:embeddedFont>
    <p:embeddedFont>
      <p:font typeface="DM Sans Bold" charset="0"/>
      <p:regular r:id="rId25"/>
    </p:embeddedFont>
    <p:embeddedFont>
      <p:font typeface="Oswald Bold" panose="020205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營隊教材位置:</a:t>
            </a:r>
          </a:p>
          <a:p>
            <a:r>
              <a:rPr lang="en-US"/>
              <a:t>https://github.com/appleasdd/py-backgammon-teachSource.git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規則一如果要印出文字</a:t>
            </a:r>
          </a:p>
          <a:p>
            <a:r>
              <a:rPr lang="en-US"/>
              <a:t>需要將括號裡的</a:t>
            </a:r>
          </a:p>
          <a:p>
            <a:r>
              <a:rPr lang="en-US"/>
              <a:t>內容""或是''起來</a:t>
            </a:r>
          </a:p>
          <a:p>
            <a:r>
              <a:rPr lang="en-US"/>
              <a:t>才可以印出喔。</a:t>
            </a:r>
          </a:p>
          <a:p>
            <a:r>
              <a:rPr lang="en-US"/>
              <a:t>規則二Python會自動</a:t>
            </a:r>
          </a:p>
          <a:p>
            <a:r>
              <a:rPr lang="en-US"/>
              <a:t>換行所以如果要</a:t>
            </a:r>
          </a:p>
          <a:p>
            <a:r>
              <a:rPr lang="en-US"/>
              <a:t>不換行就必須在</a:t>
            </a:r>
          </a:p>
          <a:p>
            <a:r>
              <a:rPr lang="en-US"/>
              <a:t>後面使用end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(1-2work.py)</a:t>
            </a:r>
          </a:p>
          <a:p>
            <a:endParaRPr lang="en-US"/>
          </a:p>
          <a:p>
            <a:r>
              <a:rPr lang="en-US"/>
              <a:t>2. 作業內容:</a:t>
            </a:r>
          </a:p>
          <a:p>
            <a:r>
              <a:rPr lang="en-US"/>
              <a:t>(1.程式碼</a:t>
            </a:r>
          </a:p>
          <a:p>
            <a:r>
              <a:rPr lang="en-US"/>
              <a:t>2.使用註解打一段心得，</a:t>
            </a:r>
          </a:p>
          <a:p>
            <a:r>
              <a:rPr lang="en-US"/>
              <a:t>或是寫下想要對誰說的話)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(1-3work.py)</a:t>
            </a:r>
          </a:p>
          <a:p>
            <a:endParaRPr lang="en-US"/>
          </a:p>
          <a:p>
            <a:r>
              <a:rPr lang="en-US"/>
              <a:t>2. 作業內容:</a:t>
            </a:r>
          </a:p>
          <a:p>
            <a:r>
              <a:rPr lang="en-US"/>
              <a:t>(1. 程式碼</a:t>
            </a:r>
          </a:p>
          <a:p>
            <a:r>
              <a:rPr lang="en-US"/>
              <a:t>2.在程式碼後面使用註解寫出</a:t>
            </a:r>
          </a:p>
          <a:p>
            <a:r>
              <a:rPr lang="en-US"/>
              <a:t>他們的不同)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程式語言是什麼?</a:t>
            </a:r>
          </a:p>
          <a:p>
            <a:r>
              <a:rPr lang="en-US"/>
              <a:t>2. PYTHON有什麼優點?</a:t>
            </a:r>
          </a:p>
          <a:p>
            <a:r>
              <a:rPr lang="en-US"/>
              <a:t>3.輸出的語法是什麼?</a:t>
            </a:r>
          </a:p>
          <a:p>
            <a:r>
              <a:rPr lang="en-US"/>
              <a:t>4.要輸出文字內容要用什麼符號將文字內容框起來?</a:t>
            </a:r>
          </a:p>
          <a:p>
            <a:r>
              <a:rPr lang="en-US"/>
              <a:t>5.如果我希望輸出後不要自動</a:t>
            </a:r>
          </a:p>
          <a:p>
            <a:r>
              <a:rPr lang="en-US"/>
              <a:t>換行，我需要怎麼寫?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(1-4homework.py)</a:t>
            </a:r>
          </a:p>
          <a:p>
            <a:r>
              <a:rPr lang="en-US"/>
              <a:t>2. 題目</a:t>
            </a:r>
          </a:p>
          <a:p>
            <a:r>
              <a:rPr lang="en-US"/>
              <a:t>題目一: 請用輸出印出以下圖案。</a:t>
            </a:r>
          </a:p>
          <a:p>
            <a:r>
              <a:rPr lang="en-US"/>
              <a:t>*****</a:t>
            </a:r>
          </a:p>
          <a:p>
            <a:endParaRPr lang="en-US"/>
          </a:p>
          <a:p>
            <a:r>
              <a:rPr lang="en-US"/>
              <a:t>題目二: 請用輸出印出以下圖案。</a:t>
            </a:r>
          </a:p>
          <a:p>
            <a:r>
              <a:rPr lang="en-US"/>
              <a:t>*</a:t>
            </a:r>
          </a:p>
          <a:p>
            <a:r>
              <a:rPr lang="en-US"/>
              <a:t>**</a:t>
            </a:r>
          </a:p>
          <a:p>
            <a:r>
              <a:rPr lang="en-US"/>
              <a:t>***</a:t>
            </a:r>
          </a:p>
          <a:p>
            <a:r>
              <a:rPr lang="en-US"/>
              <a:t>****</a:t>
            </a:r>
          </a:p>
          <a:p>
            <a:r>
              <a:rPr lang="en-US"/>
              <a:t>*****</a:t>
            </a:r>
          </a:p>
          <a:p>
            <a:endParaRPr lang="en-US"/>
          </a:p>
          <a:p>
            <a:r>
              <a:rPr lang="en-US"/>
              <a:t>題目三(挑戰題): 請用輸出印出以下圖案。</a:t>
            </a:r>
          </a:p>
          <a:p>
            <a:r>
              <a:rPr lang="en-US"/>
              <a:t>        *</a:t>
            </a:r>
          </a:p>
          <a:p>
            <a:r>
              <a:rPr lang="en-US"/>
              <a:t>      *  *</a:t>
            </a:r>
          </a:p>
          <a:p>
            <a:r>
              <a:rPr lang="en-US"/>
              <a:t>    *  *  *</a:t>
            </a:r>
          </a:p>
          <a:p>
            <a:r>
              <a:rPr lang="en-US"/>
              <a:t>  *  *  *  *</a:t>
            </a:r>
          </a:p>
          <a:p>
            <a:r>
              <a:rPr lang="en-US"/>
              <a:t>*  *  *  *  *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程式語言是什麼?</a:t>
            </a:r>
          </a:p>
          <a:p>
            <a:r>
              <a:rPr lang="en-US"/>
              <a:t>答: 程式語言是一種可以讓人與</a:t>
            </a:r>
          </a:p>
          <a:p>
            <a:r>
              <a:rPr lang="en-US"/>
              <a:t>電腦溝通的管道。</a:t>
            </a:r>
          </a:p>
          <a:p>
            <a:endParaRPr lang="en-US"/>
          </a:p>
          <a:p>
            <a:r>
              <a:rPr lang="en-US"/>
              <a:t>2. 程式語言與英文相似，</a:t>
            </a:r>
          </a:p>
          <a:p>
            <a:r>
              <a:rPr lang="en-US"/>
              <a:t>有單字、句型、語意。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PYTHON是目前公認最好學習的程式語言之一。</a:t>
            </a:r>
          </a:p>
          <a:p>
            <a:endParaRPr lang="en-US"/>
          </a:p>
          <a:p>
            <a:r>
              <a:rPr lang="en-US"/>
              <a:t>2. PYTHON用途非常廣泛</a:t>
            </a:r>
          </a:p>
          <a:p>
            <a:r>
              <a:rPr lang="en-US"/>
              <a:t>(例: 可以製作遊戲、製作網站、下載影片、幫忙在網路上抓資料)</a:t>
            </a:r>
          </a:p>
          <a:p>
            <a:endParaRPr lang="en-US"/>
          </a:p>
          <a:p>
            <a:r>
              <a:rPr lang="en-US"/>
              <a:t>3. 可以講Pygame屬於python</a:t>
            </a:r>
          </a:p>
          <a:p>
            <a:r>
              <a:rPr lang="en-US"/>
              <a:t> 函式的一部份。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PYTHON是目前公認最好學習的程式語言之一。</a:t>
            </a:r>
          </a:p>
          <a:p>
            <a:endParaRPr lang="en-US"/>
          </a:p>
          <a:p>
            <a:r>
              <a:rPr lang="en-US"/>
              <a:t>2. PYTHON用途非常廣泛</a:t>
            </a:r>
          </a:p>
          <a:p>
            <a:r>
              <a:rPr lang="en-US"/>
              <a:t>(例: 可以製作遊戲、製作網站、下載影片、幫忙在網路上抓資料)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為什麼我們要學程式語言呢?</a:t>
            </a:r>
          </a:p>
          <a:p>
            <a:r>
              <a:rPr lang="en-US"/>
              <a:t>(以下範例: </a:t>
            </a:r>
          </a:p>
          <a:p>
            <a:r>
              <a:rPr lang="en-US"/>
              <a:t>看看以下這張圖，</a:t>
            </a:r>
          </a:p>
          <a:p>
            <a:r>
              <a:rPr lang="en-US"/>
              <a:t>小松鼠對電腦說，跟我說聲Hi，結果電腦怎麼了?，電腦無法了解小松鼠在說甚麼，為什麼呢?)</a:t>
            </a:r>
          </a:p>
          <a:p>
            <a:r>
              <a:rPr lang="en-US"/>
              <a:t>(答: 因為我們使用的是中文，</a:t>
            </a:r>
          </a:p>
          <a:p>
            <a:r>
              <a:rPr lang="en-US"/>
              <a:t>中文是人與人溝通用的語言，</a:t>
            </a:r>
          </a:p>
          <a:p>
            <a:r>
              <a:rPr lang="en-US"/>
              <a:t>所以電腦無法理解小松鼠說的話，所以如果我們要跟電腦溝通的話就需要使用程式語言)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程式源碼其實有點類似於</a:t>
            </a:r>
          </a:p>
          <a:p>
            <a:r>
              <a:rPr lang="en-US"/>
              <a:t>我們寫故事書一樣，程式源碼就像是一個故事書，有開頭、過程與結尾，都會照著我們編寫出來的順序去執行裡面的程式碼，讓程式可以流暢的執行下去。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與電腦說HELLO操作步驟:</a:t>
            </a:r>
          </a:p>
          <a:p>
            <a:r>
              <a:rPr lang="en-US"/>
              <a:t>1. 打開PYTHON-IDE</a:t>
            </a:r>
          </a:p>
          <a:p>
            <a:endParaRPr lang="en-US"/>
          </a:p>
          <a:p>
            <a:r>
              <a:rPr lang="en-US"/>
              <a:t>2. 在PYTHON-IDE打上</a:t>
            </a:r>
          </a:p>
          <a:p>
            <a:r>
              <a:rPr lang="en-US"/>
              <a:t>print('hello world')</a:t>
            </a:r>
          </a:p>
          <a:p>
            <a:endParaRPr lang="en-US"/>
          </a:p>
          <a:p>
            <a:r>
              <a:rPr lang="en-US"/>
              <a:t>3. 儲存在桌面的第一周資料夾</a:t>
            </a:r>
          </a:p>
          <a:p>
            <a:r>
              <a:rPr lang="en-US"/>
              <a:t>，並將檔案名儲存為</a:t>
            </a:r>
          </a:p>
          <a:p>
            <a:r>
              <a:rPr lang="en-US"/>
              <a:t>(1-1work.py)</a:t>
            </a:r>
          </a:p>
          <a:p>
            <a:endParaRPr lang="en-US"/>
          </a:p>
          <a:p>
            <a:r>
              <a:rPr lang="en-US"/>
              <a:t>4. 執行程式。</a:t>
            </a:r>
          </a:p>
          <a:p>
            <a:r>
              <a:rPr lang="en-US"/>
              <a:t>(執行程式:按下F5或是</a:t>
            </a:r>
          </a:p>
          <a:p>
            <a:r>
              <a:rPr lang="en-US"/>
              <a:t>Run Module)</a:t>
            </a:r>
          </a:p>
          <a:p>
            <a:endParaRPr lang="en-US"/>
          </a:p>
          <a:p>
            <a:r>
              <a:rPr lang="en-US"/>
              <a:t>5.確認學生是否完成。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3.sv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3.sv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6.sv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5" Type="http://schemas.openxmlformats.org/officeDocument/2006/relationships/image" Target="../media/image24.svg"/><Relationship Id="rId10" Type="http://schemas.openxmlformats.org/officeDocument/2006/relationships/image" Target="../media/image7.png"/><Relationship Id="rId4" Type="http://schemas.openxmlformats.org/officeDocument/2006/relationships/image" Target="../media/image18.svg"/><Relationship Id="rId9" Type="http://schemas.openxmlformats.org/officeDocument/2006/relationships/image" Target="../media/image20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766830"/>
            <a:ext cx="19374943" cy="199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3"/>
              </a:lnSpc>
            </a:pPr>
            <a:r>
              <a:rPr lang="en-US" sz="11799" spc="1156">
                <a:solidFill>
                  <a:srgbClr val="231F20"/>
                </a:solidFill>
                <a:latin typeface="Oswald Bold"/>
                <a:ea typeface="Oswald Bold"/>
              </a:rPr>
              <a:t>認識PYTHON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571462" y="3045203"/>
            <a:ext cx="4384440" cy="817468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ea typeface="DM Sans"/>
                </a:rPr>
                <a:t>電腦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267117" y="4569515"/>
            <a:ext cx="4688785" cy="4688785"/>
          </a:xfrm>
          <a:custGeom>
            <a:avLst/>
            <a:gdLst/>
            <a:ahLst/>
            <a:cxnLst/>
            <a:rect l="l" t="t" r="r" b="b"/>
            <a:pathLst>
              <a:path w="4688785" h="4688785">
                <a:moveTo>
                  <a:pt x="0" y="0"/>
                </a:moveTo>
                <a:lnTo>
                  <a:pt x="4688785" y="0"/>
                </a:lnTo>
                <a:lnTo>
                  <a:pt x="4688785" y="4688785"/>
                </a:lnTo>
                <a:lnTo>
                  <a:pt x="0" y="4688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33104" y="5856848"/>
            <a:ext cx="2956810" cy="2114119"/>
          </a:xfrm>
          <a:custGeom>
            <a:avLst/>
            <a:gdLst/>
            <a:ahLst/>
            <a:cxnLst/>
            <a:rect l="l" t="t" r="r" b="b"/>
            <a:pathLst>
              <a:path w="2956810" h="2114119">
                <a:moveTo>
                  <a:pt x="0" y="0"/>
                </a:moveTo>
                <a:lnTo>
                  <a:pt x="2956810" y="0"/>
                </a:lnTo>
                <a:lnTo>
                  <a:pt x="2956810" y="2114119"/>
                </a:lnTo>
                <a:lnTo>
                  <a:pt x="0" y="2114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67511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執行程式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74140" y="3320409"/>
            <a:ext cx="5361985" cy="2193539"/>
          </a:xfrm>
          <a:custGeom>
            <a:avLst/>
            <a:gdLst/>
            <a:ahLst/>
            <a:cxnLst/>
            <a:rect l="l" t="t" r="r" b="b"/>
            <a:pathLst>
              <a:path w="5361985" h="2193539">
                <a:moveTo>
                  <a:pt x="5361985" y="0"/>
                </a:moveTo>
                <a:lnTo>
                  <a:pt x="0" y="0"/>
                </a:lnTo>
                <a:lnTo>
                  <a:pt x="0" y="2193539"/>
                </a:lnTo>
                <a:lnTo>
                  <a:pt x="5361985" y="2193539"/>
                </a:lnTo>
                <a:lnTo>
                  <a:pt x="53619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020464" y="3708685"/>
            <a:ext cx="325028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4F5"/>
                </a:solidFill>
                <a:latin typeface="Noto Sans T Chinese Bold"/>
                <a:ea typeface="Noto Sans T Chinese Bold"/>
              </a:rPr>
              <a:t>電腦: 懂了!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9964615" y="6199748"/>
            <a:ext cx="5361985" cy="2193539"/>
          </a:xfrm>
          <a:custGeom>
            <a:avLst/>
            <a:gdLst/>
            <a:ahLst/>
            <a:cxnLst/>
            <a:rect l="l" t="t" r="r" b="b"/>
            <a:pathLst>
              <a:path w="5361985" h="2193539">
                <a:moveTo>
                  <a:pt x="5361985" y="0"/>
                </a:moveTo>
                <a:lnTo>
                  <a:pt x="0" y="0"/>
                </a:lnTo>
                <a:lnTo>
                  <a:pt x="0" y="2193539"/>
                </a:lnTo>
                <a:lnTo>
                  <a:pt x="5361985" y="2193539"/>
                </a:lnTo>
                <a:lnTo>
                  <a:pt x="53619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43136" y="6588025"/>
            <a:ext cx="2385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4F5"/>
                </a:solidFill>
                <a:latin typeface="Noto Sans T Chinese Bold"/>
                <a:ea typeface="Noto Sans T Chinese Bold"/>
              </a:rPr>
              <a:t>電腦: Hi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53000"/>
            <a:ext cx="19374943" cy="187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7"/>
              </a:lnSpc>
            </a:pPr>
            <a:r>
              <a:rPr lang="en-US" sz="11099" spc="1087">
                <a:solidFill>
                  <a:srgbClr val="231F20"/>
                </a:solidFill>
                <a:latin typeface="Oswald Bold"/>
                <a:ea typeface="Oswald Bold"/>
              </a:rPr>
              <a:t>PY開發環境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82617" y="-4940877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43302" y="1588074"/>
            <a:ext cx="10601397" cy="7110851"/>
          </a:xfrm>
          <a:custGeom>
            <a:avLst/>
            <a:gdLst/>
            <a:ahLst/>
            <a:cxnLst/>
            <a:rect l="l" t="t" r="r" b="b"/>
            <a:pathLst>
              <a:path w="10601397" h="7110851">
                <a:moveTo>
                  <a:pt x="0" y="0"/>
                </a:moveTo>
                <a:lnTo>
                  <a:pt x="10601396" y="0"/>
                </a:lnTo>
                <a:lnTo>
                  <a:pt x="10601396" y="7110852"/>
                </a:lnTo>
                <a:lnTo>
                  <a:pt x="0" y="711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6400" y="8767127"/>
            <a:ext cx="139751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網址:  https://www.python.org/downloads/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82617" y="-4940877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39284" y="1969195"/>
            <a:ext cx="10409432" cy="6348610"/>
          </a:xfrm>
          <a:custGeom>
            <a:avLst/>
            <a:gdLst/>
            <a:ahLst/>
            <a:cxnLst/>
            <a:rect l="l" t="t" r="r" b="b"/>
            <a:pathLst>
              <a:path w="10409432" h="6348610">
                <a:moveTo>
                  <a:pt x="0" y="0"/>
                </a:moveTo>
                <a:lnTo>
                  <a:pt x="10409432" y="0"/>
                </a:lnTo>
                <a:lnTo>
                  <a:pt x="10409432" y="6348610"/>
                </a:lnTo>
                <a:lnTo>
                  <a:pt x="0" y="6348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72050"/>
            <a:ext cx="19374943" cy="17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0099" spc="989">
                <a:solidFill>
                  <a:srgbClr val="231F20"/>
                </a:solidFill>
                <a:latin typeface="Oswald Bold"/>
                <a:ea typeface="Oswald Bold"/>
              </a:rPr>
              <a:t>與電腦說HELLO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72050"/>
            <a:ext cx="19374943" cy="17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0099" spc="989">
                <a:solidFill>
                  <a:srgbClr val="231F20"/>
                </a:solidFill>
                <a:latin typeface="Oswald Bold"/>
                <a:ea typeface="Oswald Bold"/>
              </a:rPr>
              <a:t>PY第一步-輸出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598697" y="702380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9529" y="2905547"/>
            <a:ext cx="17508941" cy="591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231F20"/>
                </a:solidFill>
                <a:latin typeface="Noto Sans T Chinese Bold"/>
                <a:ea typeface="Noto Sans T Chinese Bold"/>
              </a:rPr>
              <a:t>語法: print()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231F20"/>
                </a:solidFill>
                <a:latin typeface="Noto Sans T Chinese Bold"/>
                <a:ea typeface="Noto Sans T Chinese Bold"/>
              </a:rPr>
              <a:t>規則一:  如果要印出文字需要將括號裡的內容""或是''起來才可以印出喔。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231F20"/>
                </a:solidFill>
                <a:latin typeface="Noto Sans T Chinese Bold"/>
                <a:ea typeface="Noto Sans T Chinese Bold"/>
              </a:rPr>
              <a:t>規則二: Python會自動換行所以如果要不換行就必須在後面使用end。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64990" y="5435444"/>
            <a:ext cx="13876487" cy="929525"/>
          </a:xfrm>
          <a:custGeom>
            <a:avLst/>
            <a:gdLst/>
            <a:ahLst/>
            <a:cxnLst/>
            <a:rect l="l" t="t" r="r" b="b"/>
            <a:pathLst>
              <a:path w="13876487" h="929525">
                <a:moveTo>
                  <a:pt x="0" y="0"/>
                </a:moveTo>
                <a:lnTo>
                  <a:pt x="13876487" y="0"/>
                </a:lnTo>
                <a:lnTo>
                  <a:pt x="13876487" y="929525"/>
                </a:lnTo>
                <a:lnTo>
                  <a:pt x="0" y="929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4990" y="7916815"/>
            <a:ext cx="13876487" cy="1803703"/>
          </a:xfrm>
          <a:custGeom>
            <a:avLst/>
            <a:gdLst/>
            <a:ahLst/>
            <a:cxnLst/>
            <a:rect l="l" t="t" r="r" b="b"/>
            <a:pathLst>
              <a:path w="13876487" h="1803703">
                <a:moveTo>
                  <a:pt x="0" y="0"/>
                </a:moveTo>
                <a:lnTo>
                  <a:pt x="13876487" y="0"/>
                </a:lnTo>
                <a:lnTo>
                  <a:pt x="13876487" y="1803703"/>
                </a:lnTo>
                <a:lnTo>
                  <a:pt x="0" y="1803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26744" y="895350"/>
            <a:ext cx="11552977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231F20"/>
                </a:solidFill>
                <a:latin typeface="Noto Sans T Chinese Bold"/>
                <a:ea typeface="Noto Sans T Chinese Bold"/>
              </a:rPr>
              <a:t>PY輸出-print()</a:t>
            </a:r>
          </a:p>
        </p:txBody>
      </p:sp>
      <p:sp>
        <p:nvSpPr>
          <p:cNvPr id="9" name="Freeform 9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598697" y="702380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7901" y="5143500"/>
            <a:ext cx="11292198" cy="2666573"/>
          </a:xfrm>
          <a:custGeom>
            <a:avLst/>
            <a:gdLst/>
            <a:ahLst/>
            <a:cxnLst/>
            <a:rect l="l" t="t" r="r" b="b"/>
            <a:pathLst>
              <a:path w="11292198" h="2666573">
                <a:moveTo>
                  <a:pt x="0" y="0"/>
                </a:moveTo>
                <a:lnTo>
                  <a:pt x="11292198" y="0"/>
                </a:lnTo>
                <a:lnTo>
                  <a:pt x="11292198" y="2666573"/>
                </a:lnTo>
                <a:lnTo>
                  <a:pt x="0" y="2666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43919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9529" y="2905547"/>
            <a:ext cx="15950305" cy="442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231F20"/>
                </a:solidFill>
                <a:latin typeface="Noto Sans T Chinese Bold"/>
                <a:ea typeface="Noto Sans T Chinese Bold"/>
              </a:rPr>
              <a:t>小補充:  註解，程式不會執行，是用來告訴我們這程式的這個部份是作什麼的，註解的符號是#。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6744" y="895350"/>
            <a:ext cx="11552977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231F20"/>
                </a:solidFill>
                <a:latin typeface="Noto Sans T Chinese Bold"/>
                <a:ea typeface="Noto Sans T Chinese Bold"/>
              </a:rPr>
              <a:t>PY輸出-print()-part2</a:t>
            </a:r>
          </a:p>
        </p:txBody>
      </p: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598697" y="702380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68847" y="2905547"/>
            <a:ext cx="15950305" cy="368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231F20"/>
                </a:solidFill>
                <a:latin typeface="Noto Sans T Chinese Bold"/>
                <a:ea typeface="Noto Sans T Chinese Bold"/>
              </a:rPr>
              <a:t>請找找他們的不同:</a:t>
            </a: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880"/>
              </a:lnSpc>
            </a:pPr>
            <a:endParaRPr lang="en-US" sz="4200">
              <a:solidFill>
                <a:srgbClr val="231F2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44336" y="3981982"/>
            <a:ext cx="6139088" cy="1116240"/>
          </a:xfrm>
          <a:custGeom>
            <a:avLst/>
            <a:gdLst/>
            <a:ahLst/>
            <a:cxnLst/>
            <a:rect l="l" t="t" r="r" b="b"/>
            <a:pathLst>
              <a:path w="6139088" h="1116240">
                <a:moveTo>
                  <a:pt x="0" y="0"/>
                </a:moveTo>
                <a:lnTo>
                  <a:pt x="6139089" y="0"/>
                </a:lnTo>
                <a:lnTo>
                  <a:pt x="6139089" y="1116240"/>
                </a:lnTo>
                <a:lnTo>
                  <a:pt x="0" y="11162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5491" b="-45477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77141" y="3883764"/>
            <a:ext cx="3543519" cy="1214457"/>
          </a:xfrm>
          <a:custGeom>
            <a:avLst/>
            <a:gdLst/>
            <a:ahLst/>
            <a:cxnLst/>
            <a:rect l="l" t="t" r="r" b="b"/>
            <a:pathLst>
              <a:path w="3543519" h="1214457">
                <a:moveTo>
                  <a:pt x="0" y="0"/>
                </a:moveTo>
                <a:lnTo>
                  <a:pt x="3543519" y="0"/>
                </a:lnTo>
                <a:lnTo>
                  <a:pt x="3543519" y="1214458"/>
                </a:lnTo>
                <a:lnTo>
                  <a:pt x="0" y="1214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1120" r="-58647" b="-26827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4336" y="6278089"/>
            <a:ext cx="6722655" cy="1482223"/>
          </a:xfrm>
          <a:custGeom>
            <a:avLst/>
            <a:gdLst/>
            <a:ahLst/>
            <a:cxnLst/>
            <a:rect l="l" t="t" r="r" b="b"/>
            <a:pathLst>
              <a:path w="6722655" h="1482223">
                <a:moveTo>
                  <a:pt x="0" y="0"/>
                </a:moveTo>
                <a:lnTo>
                  <a:pt x="6722656" y="0"/>
                </a:lnTo>
                <a:lnTo>
                  <a:pt x="6722656" y="1482223"/>
                </a:lnTo>
                <a:lnTo>
                  <a:pt x="0" y="1482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8523" b="-14897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77141" y="6278089"/>
            <a:ext cx="5625766" cy="1563451"/>
          </a:xfrm>
          <a:custGeom>
            <a:avLst/>
            <a:gdLst/>
            <a:ahLst/>
            <a:cxnLst/>
            <a:rect l="l" t="t" r="r" b="b"/>
            <a:pathLst>
              <a:path w="5625766" h="1563451">
                <a:moveTo>
                  <a:pt x="0" y="0"/>
                </a:moveTo>
                <a:lnTo>
                  <a:pt x="5625766" y="0"/>
                </a:lnTo>
                <a:lnTo>
                  <a:pt x="5625766" y="1563451"/>
                </a:lnTo>
                <a:lnTo>
                  <a:pt x="0" y="1563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581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26744" y="895350"/>
            <a:ext cx="11552977" cy="12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231F20"/>
                </a:solidFill>
                <a:latin typeface="Noto Sans T Chinese Bold"/>
                <a:ea typeface="Noto Sans T Chinese Bold"/>
              </a:rPr>
              <a:t>PY輸出-print()-part3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3622" y="3999821"/>
            <a:ext cx="35435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</a:rPr>
              <a:t>VS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83819" y="6494566"/>
            <a:ext cx="35435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</a:rPr>
              <a:t>VS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72050"/>
            <a:ext cx="19374943" cy="17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0099" spc="989">
                <a:solidFill>
                  <a:srgbClr val="231F20"/>
                </a:solidFill>
                <a:ea typeface="Oswald Bold"/>
              </a:rPr>
              <a:t>今日複習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766830"/>
            <a:ext cx="19374943" cy="199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3"/>
              </a:lnSpc>
            </a:pPr>
            <a:r>
              <a:rPr lang="en-US" sz="11799" spc="1156">
                <a:solidFill>
                  <a:srgbClr val="231F20"/>
                </a:solidFill>
                <a:ea typeface="Oswald Bold"/>
              </a:rPr>
              <a:t>五子棋體驗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72050"/>
            <a:ext cx="19374943" cy="17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37"/>
              </a:lnSpc>
            </a:pPr>
            <a:r>
              <a:rPr lang="en-US" sz="10099" spc="989">
                <a:solidFill>
                  <a:srgbClr val="231F20"/>
                </a:solidFill>
                <a:ea typeface="Oswald Bold"/>
              </a:rPr>
              <a:t>今日作業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766830"/>
            <a:ext cx="19374943" cy="199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3"/>
              </a:lnSpc>
            </a:pPr>
            <a:r>
              <a:rPr lang="en-US" sz="11799" spc="1156">
                <a:solidFill>
                  <a:srgbClr val="231F20"/>
                </a:solidFill>
                <a:ea typeface="Oswald Bold"/>
              </a:rPr>
              <a:t>程式語言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766830"/>
            <a:ext cx="19374943" cy="199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3"/>
              </a:lnSpc>
            </a:pPr>
            <a:r>
              <a:rPr lang="en-US" sz="11799" spc="1156">
                <a:solidFill>
                  <a:srgbClr val="231F20"/>
                </a:solidFill>
                <a:latin typeface="Oswald Bold"/>
                <a:ea typeface="Oswald Bold"/>
              </a:rPr>
              <a:t>PYTHON特點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162855" y="965508"/>
            <a:ext cx="9962291" cy="8355984"/>
          </a:xfrm>
          <a:custGeom>
            <a:avLst/>
            <a:gdLst/>
            <a:ahLst/>
            <a:cxnLst/>
            <a:rect l="l" t="t" r="r" b="b"/>
            <a:pathLst>
              <a:path w="9962291" h="8355984">
                <a:moveTo>
                  <a:pt x="0" y="0"/>
                </a:moveTo>
                <a:lnTo>
                  <a:pt x="9962290" y="0"/>
                </a:lnTo>
                <a:lnTo>
                  <a:pt x="9962290" y="8355984"/>
                </a:lnTo>
                <a:lnTo>
                  <a:pt x="0" y="8355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1615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543472" y="4953000"/>
            <a:ext cx="19374943" cy="187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17"/>
              </a:lnSpc>
            </a:pPr>
            <a:r>
              <a:rPr lang="en-US" sz="11099" spc="1087">
                <a:solidFill>
                  <a:srgbClr val="231F20"/>
                </a:solidFill>
                <a:ea typeface="Oswald Bold"/>
              </a:rPr>
              <a:t>與電腦溝通吧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619950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91045" y="304981"/>
            <a:ext cx="9982019" cy="9982019"/>
          </a:xfrm>
          <a:custGeom>
            <a:avLst/>
            <a:gdLst/>
            <a:ahLst/>
            <a:cxnLst/>
            <a:rect l="l" t="t" r="r" b="b"/>
            <a:pathLst>
              <a:path w="9982019" h="9982019">
                <a:moveTo>
                  <a:pt x="0" y="0"/>
                </a:moveTo>
                <a:lnTo>
                  <a:pt x="9982019" y="0"/>
                </a:lnTo>
                <a:lnTo>
                  <a:pt x="9982019" y="9982019"/>
                </a:lnTo>
                <a:lnTo>
                  <a:pt x="0" y="99820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48621" y="2523515"/>
            <a:ext cx="4378170" cy="3130391"/>
          </a:xfrm>
          <a:custGeom>
            <a:avLst/>
            <a:gdLst/>
            <a:ahLst/>
            <a:cxnLst/>
            <a:rect l="l" t="t" r="r" b="b"/>
            <a:pathLst>
              <a:path w="4378170" h="3130391">
                <a:moveTo>
                  <a:pt x="0" y="0"/>
                </a:moveTo>
                <a:lnTo>
                  <a:pt x="4378170" y="0"/>
                </a:lnTo>
                <a:lnTo>
                  <a:pt x="4378170" y="3130391"/>
                </a:lnTo>
                <a:lnTo>
                  <a:pt x="0" y="3130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6707332" y="6920345"/>
            <a:ext cx="7315200" cy="2992582"/>
          </a:xfrm>
          <a:custGeom>
            <a:avLst/>
            <a:gdLst/>
            <a:ahLst/>
            <a:cxnLst/>
            <a:rect l="l" t="t" r="r" b="b"/>
            <a:pathLst>
              <a:path w="7315200" h="2992582">
                <a:moveTo>
                  <a:pt x="7315200" y="0"/>
                </a:moveTo>
                <a:lnTo>
                  <a:pt x="0" y="0"/>
                </a:lnTo>
                <a:lnTo>
                  <a:pt x="0" y="2992582"/>
                </a:lnTo>
                <a:lnTo>
                  <a:pt x="7315200" y="299258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74441" y="7725439"/>
            <a:ext cx="60765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2F4F5"/>
                </a:solidFill>
                <a:latin typeface="Noto Sans T Chinese Bold"/>
                <a:ea typeface="Noto Sans T Chinese Bold"/>
              </a:rPr>
              <a:t>小松鼠: 跟我說聲Hi~</a:t>
            </a:r>
          </a:p>
        </p:txBody>
      </p:sp>
      <p:sp>
        <p:nvSpPr>
          <p:cNvPr id="10" name="Freeform 10"/>
          <p:cNvSpPr/>
          <p:nvPr/>
        </p:nvSpPr>
        <p:spPr>
          <a:xfrm>
            <a:off x="5050753" y="2899064"/>
            <a:ext cx="5361985" cy="2193539"/>
          </a:xfrm>
          <a:custGeom>
            <a:avLst/>
            <a:gdLst/>
            <a:ahLst/>
            <a:cxnLst/>
            <a:rect l="l" t="t" r="r" b="b"/>
            <a:pathLst>
              <a:path w="5361985" h="2193539">
                <a:moveTo>
                  <a:pt x="0" y="0"/>
                </a:moveTo>
                <a:lnTo>
                  <a:pt x="5361985" y="0"/>
                </a:lnTo>
                <a:lnTo>
                  <a:pt x="5361985" y="2193539"/>
                </a:lnTo>
                <a:lnTo>
                  <a:pt x="0" y="2193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425278" y="2924874"/>
            <a:ext cx="440066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2F4F5"/>
                </a:solidFill>
                <a:latin typeface="Noto Sans T Chinese Bold"/>
                <a:ea typeface="Noto Sans T Chinese Bold"/>
              </a:rPr>
              <a:t>電腦</a:t>
            </a:r>
            <a:r>
              <a:rPr lang="en-US" sz="5199" dirty="0">
                <a:solidFill>
                  <a:srgbClr val="F2F4F5"/>
                </a:solidFill>
                <a:latin typeface="Noto Sans T Chinese Bold"/>
                <a:ea typeface="Noto Sans T Chinese Bold"/>
              </a:rPr>
              <a:t>: ????????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58785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024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832699" y="5810991"/>
            <a:ext cx="7843336" cy="1815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3"/>
              </a:lnSpc>
            </a:pPr>
            <a:r>
              <a:rPr lang="en-US" sz="3509" spc="343">
                <a:solidFill>
                  <a:srgbClr val="231F20"/>
                </a:solidFill>
                <a:ea typeface="DM Sans"/>
              </a:rPr>
              <a:t>我們的程式源碼通常以純文字格式的方式儲存。</a:t>
            </a:r>
          </a:p>
          <a:p>
            <a:pPr marL="0" lvl="0" indent="0" algn="l">
              <a:lnSpc>
                <a:spcPts val="4843"/>
              </a:lnSpc>
              <a:spcBef>
                <a:spcPct val="0"/>
              </a:spcBef>
            </a:pPr>
            <a:r>
              <a:rPr lang="en-US" sz="3509" spc="343">
                <a:solidFill>
                  <a:srgbClr val="231F20"/>
                </a:solidFill>
                <a:latin typeface="DM Sans"/>
                <a:ea typeface="DM Sans"/>
              </a:rPr>
              <a:t>EX: Python通常會以.py當作副檔名</a:t>
            </a:r>
          </a:p>
        </p:txBody>
      </p:sp>
      <p:sp>
        <p:nvSpPr>
          <p:cNvPr id="16" name="Freeform 16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371799" y="3614944"/>
            <a:ext cx="892121" cy="1528556"/>
          </a:xfrm>
          <a:custGeom>
            <a:avLst/>
            <a:gdLst/>
            <a:ahLst/>
            <a:cxnLst/>
            <a:rect l="l" t="t" r="r" b="b"/>
            <a:pathLst>
              <a:path w="892121" h="1528556">
                <a:moveTo>
                  <a:pt x="0" y="0"/>
                </a:moveTo>
                <a:lnTo>
                  <a:pt x="892121" y="0"/>
                </a:lnTo>
                <a:lnTo>
                  <a:pt x="892121" y="1528556"/>
                </a:lnTo>
                <a:lnTo>
                  <a:pt x="0" y="1528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66100" y="5908833"/>
            <a:ext cx="303521" cy="1686226"/>
          </a:xfrm>
          <a:custGeom>
            <a:avLst/>
            <a:gdLst/>
            <a:ahLst/>
            <a:cxnLst/>
            <a:rect l="l" t="t" r="r" b="b"/>
            <a:pathLst>
              <a:path w="303521" h="1686226">
                <a:moveTo>
                  <a:pt x="0" y="0"/>
                </a:moveTo>
                <a:lnTo>
                  <a:pt x="303520" y="0"/>
                </a:lnTo>
                <a:lnTo>
                  <a:pt x="303520" y="1686226"/>
                </a:lnTo>
                <a:lnTo>
                  <a:pt x="0" y="16862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42191" y="1098461"/>
            <a:ext cx="8898888" cy="159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84"/>
              </a:lnSpc>
            </a:pPr>
            <a:r>
              <a:rPr lang="en-US" sz="9481" spc="929">
                <a:solidFill>
                  <a:srgbClr val="231F20"/>
                </a:solidFill>
                <a:ea typeface="Oswald Bold"/>
              </a:rPr>
              <a:t>編寫程式源碼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3438271"/>
            <a:ext cx="7132181" cy="181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44"/>
              </a:lnSpc>
              <a:spcBef>
                <a:spcPct val="0"/>
              </a:spcBef>
            </a:pPr>
            <a:r>
              <a:rPr lang="en-US" sz="3510" spc="344">
                <a:solidFill>
                  <a:srgbClr val="231F20"/>
                </a:solidFill>
                <a:latin typeface="DM Sans"/>
                <a:ea typeface="DM Sans"/>
              </a:rPr>
              <a:t>程式源碼(source cord)是指電腦流程可以依照程式語言的語法規則去撰寫。</a:t>
            </a:r>
          </a:p>
        </p:txBody>
      </p:sp>
      <p:sp>
        <p:nvSpPr>
          <p:cNvPr id="21" name="Freeform 21"/>
          <p:cNvSpPr/>
          <p:nvPr/>
        </p:nvSpPr>
        <p:spPr>
          <a:xfrm>
            <a:off x="89183" y="224357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8" y="0"/>
                </a:lnTo>
                <a:lnTo>
                  <a:pt x="2053008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5301" y="3851472"/>
            <a:ext cx="3715150" cy="3715150"/>
          </a:xfrm>
          <a:custGeom>
            <a:avLst/>
            <a:gdLst/>
            <a:ahLst/>
            <a:cxnLst/>
            <a:rect l="l" t="t" r="r" b="b"/>
            <a:pathLst>
              <a:path w="3715150" h="3715150">
                <a:moveTo>
                  <a:pt x="0" y="0"/>
                </a:moveTo>
                <a:lnTo>
                  <a:pt x="3715150" y="0"/>
                </a:lnTo>
                <a:lnTo>
                  <a:pt x="3715150" y="3715150"/>
                </a:lnTo>
                <a:lnTo>
                  <a:pt x="0" y="371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5875" y="2643686"/>
            <a:ext cx="3474003" cy="647719"/>
            <a:chOff x="0" y="0"/>
            <a:chExt cx="914964" cy="170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使用者(小松鼠)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08447" y="2643686"/>
            <a:ext cx="3474003" cy="647719"/>
            <a:chOff x="0" y="0"/>
            <a:chExt cx="914964" cy="1705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Python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58696" y="2643686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ea typeface="DM Sans"/>
                </a:rPr>
                <a:t>電腦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287874" y="3851472"/>
            <a:ext cx="3715150" cy="3715150"/>
          </a:xfrm>
          <a:custGeom>
            <a:avLst/>
            <a:gdLst/>
            <a:ahLst/>
            <a:cxnLst/>
            <a:rect l="l" t="t" r="r" b="b"/>
            <a:pathLst>
              <a:path w="3715150" h="3715150">
                <a:moveTo>
                  <a:pt x="0" y="0"/>
                </a:moveTo>
                <a:lnTo>
                  <a:pt x="3715150" y="0"/>
                </a:lnTo>
                <a:lnTo>
                  <a:pt x="3715150" y="3715150"/>
                </a:lnTo>
                <a:lnTo>
                  <a:pt x="0" y="371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917549" y="3851472"/>
            <a:ext cx="3715150" cy="3715150"/>
          </a:xfrm>
          <a:custGeom>
            <a:avLst/>
            <a:gdLst/>
            <a:ahLst/>
            <a:cxnLst/>
            <a:rect l="l" t="t" r="r" b="b"/>
            <a:pathLst>
              <a:path w="3715150" h="3715150">
                <a:moveTo>
                  <a:pt x="0" y="0"/>
                </a:moveTo>
                <a:lnTo>
                  <a:pt x="3715150" y="0"/>
                </a:lnTo>
                <a:lnTo>
                  <a:pt x="3715150" y="3715150"/>
                </a:lnTo>
                <a:lnTo>
                  <a:pt x="0" y="371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79470" y="4794679"/>
            <a:ext cx="3266812" cy="1828736"/>
          </a:xfrm>
          <a:custGeom>
            <a:avLst/>
            <a:gdLst/>
            <a:ahLst/>
            <a:cxnLst/>
            <a:rect l="l" t="t" r="r" b="b"/>
            <a:pathLst>
              <a:path w="3266812" h="1828736">
                <a:moveTo>
                  <a:pt x="0" y="0"/>
                </a:moveTo>
                <a:lnTo>
                  <a:pt x="3266812" y="0"/>
                </a:lnTo>
                <a:lnTo>
                  <a:pt x="3266812" y="1828736"/>
                </a:lnTo>
                <a:lnTo>
                  <a:pt x="0" y="1828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901" t="-128471" r="-1799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51303" y="4720324"/>
            <a:ext cx="1988291" cy="1977446"/>
          </a:xfrm>
          <a:custGeom>
            <a:avLst/>
            <a:gdLst/>
            <a:ahLst/>
            <a:cxnLst/>
            <a:rect l="l" t="t" r="r" b="b"/>
            <a:pathLst>
              <a:path w="1988291" h="1977446">
                <a:moveTo>
                  <a:pt x="0" y="0"/>
                </a:moveTo>
                <a:lnTo>
                  <a:pt x="1988291" y="0"/>
                </a:lnTo>
                <a:lnTo>
                  <a:pt x="1988291" y="1977446"/>
                </a:lnTo>
                <a:lnTo>
                  <a:pt x="0" y="19774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03712" y="4871488"/>
            <a:ext cx="2342823" cy="1675118"/>
          </a:xfrm>
          <a:custGeom>
            <a:avLst/>
            <a:gdLst/>
            <a:ahLst/>
            <a:cxnLst/>
            <a:rect l="l" t="t" r="r" b="b"/>
            <a:pathLst>
              <a:path w="2342823" h="1675118">
                <a:moveTo>
                  <a:pt x="0" y="0"/>
                </a:moveTo>
                <a:lnTo>
                  <a:pt x="2342823" y="0"/>
                </a:lnTo>
                <a:lnTo>
                  <a:pt x="2342823" y="1675118"/>
                </a:lnTo>
                <a:lnTo>
                  <a:pt x="0" y="1675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35968" y="7043968"/>
            <a:ext cx="3455562" cy="1045308"/>
          </a:xfrm>
          <a:custGeom>
            <a:avLst/>
            <a:gdLst/>
            <a:ahLst/>
            <a:cxnLst/>
            <a:rect l="l" t="t" r="r" b="b"/>
            <a:pathLst>
              <a:path w="3455562" h="1045308">
                <a:moveTo>
                  <a:pt x="0" y="0"/>
                </a:moveTo>
                <a:lnTo>
                  <a:pt x="3455563" y="0"/>
                </a:lnTo>
                <a:lnTo>
                  <a:pt x="3455563" y="1045308"/>
                </a:lnTo>
                <a:lnTo>
                  <a:pt x="0" y="1045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07277" y="7108581"/>
            <a:ext cx="3455562" cy="1045308"/>
          </a:xfrm>
          <a:custGeom>
            <a:avLst/>
            <a:gdLst/>
            <a:ahLst/>
            <a:cxnLst/>
            <a:rect l="l" t="t" r="r" b="b"/>
            <a:pathLst>
              <a:path w="3455562" h="1045308">
                <a:moveTo>
                  <a:pt x="0" y="0"/>
                </a:moveTo>
                <a:lnTo>
                  <a:pt x="3455563" y="0"/>
                </a:lnTo>
                <a:lnTo>
                  <a:pt x="3455563" y="1045308"/>
                </a:lnTo>
                <a:lnTo>
                  <a:pt x="0" y="1045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76309" y="8089276"/>
            <a:ext cx="3815222" cy="2150398"/>
          </a:xfrm>
          <a:custGeom>
            <a:avLst/>
            <a:gdLst/>
            <a:ahLst/>
            <a:cxnLst/>
            <a:rect l="l" t="t" r="r" b="b"/>
            <a:pathLst>
              <a:path w="3815222" h="2150398">
                <a:moveTo>
                  <a:pt x="0" y="0"/>
                </a:moveTo>
                <a:lnTo>
                  <a:pt x="3815222" y="0"/>
                </a:lnTo>
                <a:lnTo>
                  <a:pt x="3815222" y="2150397"/>
                </a:lnTo>
                <a:lnTo>
                  <a:pt x="0" y="21503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367511" y="91440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執行程式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361396" y="8673302"/>
            <a:ext cx="324504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print('Hi')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46282" y="7659240"/>
            <a:ext cx="1495451" cy="77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0"/>
              </a:lnSpc>
            </a:pPr>
            <a:r>
              <a:rPr lang="en-US" sz="4522">
                <a:solidFill>
                  <a:srgbClr val="000000"/>
                </a:solidFill>
                <a:latin typeface="Noto Sans T Chinese Bold"/>
              </a:rPr>
              <a:t>Hi.py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139594" y="8673302"/>
            <a:ext cx="42785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10000101010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568404" y="304981"/>
            <a:ext cx="2053009" cy="2053009"/>
          </a:xfrm>
          <a:custGeom>
            <a:avLst/>
            <a:gdLst/>
            <a:ahLst/>
            <a:cxnLst/>
            <a:rect l="l" t="t" r="r" b="b"/>
            <a:pathLst>
              <a:path w="2053009" h="2053009">
                <a:moveTo>
                  <a:pt x="0" y="0"/>
                </a:moveTo>
                <a:lnTo>
                  <a:pt x="2053009" y="0"/>
                </a:lnTo>
                <a:lnTo>
                  <a:pt x="2053009" y="2053008"/>
                </a:lnTo>
                <a:lnTo>
                  <a:pt x="0" y="20530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479</Words>
  <Application>Microsoft Office PowerPoint</Application>
  <PresentationFormat>自訂</PresentationFormat>
  <Paragraphs>172</Paragraphs>
  <Slides>20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Calibri</vt:lpstr>
      <vt:lpstr>Noto Sans T Chinese Bold</vt:lpstr>
      <vt:lpstr>Arial</vt:lpstr>
      <vt:lpstr>Oswald Bold</vt:lpstr>
      <vt:lpstr>DM Sans Bold</vt:lpstr>
      <vt:lpstr>DM Sans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第一周:認識python與輸出</dc:title>
  <cp:lastModifiedBy>知謙 唐</cp:lastModifiedBy>
  <cp:revision>2</cp:revision>
  <dcterms:created xsi:type="dcterms:W3CDTF">2006-08-16T00:00:00Z</dcterms:created>
  <dcterms:modified xsi:type="dcterms:W3CDTF">2024-01-16T15:14:03Z</dcterms:modified>
  <dc:identifier>DAFzRVM7Bok</dc:identifier>
</cp:coreProperties>
</file>